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6" r:id="rId6"/>
    <p:sldId id="258" r:id="rId7"/>
    <p:sldId id="259" r:id="rId8"/>
    <p:sldId id="265" r:id="rId9"/>
    <p:sldId id="260" r:id="rId10"/>
    <p:sldId id="261" r:id="rId11"/>
    <p:sldId id="262" r:id="rId12"/>
    <p:sldId id="263" r:id="rId13"/>
    <p:sldId id="266" r:id="rId14"/>
    <p:sldId id="264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D91B58-5940-4BEB-A1FC-399CA9AAFC9A}" v="9" dt="2023-03-09T17:25:36.8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E042-E7C7-6FC4-7D57-192F1E94C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DF1A67-02FC-625A-8E97-1E00570A8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298FC-D83F-FAAB-5983-3B169718C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8B91-095F-4EE6-BDDF-DAFFEAA5118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0B490-C24E-7A9D-D787-685D63AD4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6E01E-032E-C3AC-8BD9-C40503173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9366-25E1-4D66-8E8B-A2ABB6AC1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13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96CD1-97EE-A6EE-C7B0-B5FE96150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7B760D-F7F7-B502-0D57-1DD6B8D7E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41CAA-7D8A-DB0F-FD6B-2EB1753AC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8B91-095F-4EE6-BDDF-DAFFEAA5118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6C04B-0D88-5E26-DE3D-A31D932DA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92F62-836C-5DFB-1CBF-A1DAE59DD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9366-25E1-4D66-8E8B-A2ABB6AC1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6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0EB839-F593-0540-5C64-8BC189D9C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B7A8F1-DE62-7735-2B0D-960FE3814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BF896-0C27-C33A-6EA7-1FB8D70C8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8B91-095F-4EE6-BDDF-DAFFEAA5118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14BBC-D55F-790B-A5A7-1FF4CB323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34DD4-B72C-9BFB-F695-5830008A0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9366-25E1-4D66-8E8B-A2ABB6AC1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26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D5DE5-B1EA-3269-E9E5-001542B58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67BE2-7D3E-63C5-2A3D-03A42F496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6B892-B818-E104-0B33-5D33EBF4E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8B91-095F-4EE6-BDDF-DAFFEAA5118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189C1-2241-5078-45AF-E939371B3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19EB2-0C7A-1436-AEF3-99AD46E3A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9366-25E1-4D66-8E8B-A2ABB6AC1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40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8AC7A-6241-1ED2-87C6-FA0BB220E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B0A4C-228C-FDB6-A446-2BC7C785E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7D6BB-4DC4-7F52-AEB3-EC073DAD0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8B91-095F-4EE6-BDDF-DAFFEAA5118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82553-3A81-3775-CCE8-E4015CF49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F8F15-E824-4241-C1C3-0084BDF3B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9366-25E1-4D66-8E8B-A2ABB6AC1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6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D93F5-BFD4-AC40-3BF6-6D745597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8C1CF-AEFB-E585-8C22-B1F7CC6BCB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34A6D-8EDC-932D-E498-639BDBEAB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3509D-5B14-1766-C5EE-0AFA7B12A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8B91-095F-4EE6-BDDF-DAFFEAA5118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F0A31-703B-BAB4-4260-F7AA9673E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831CB6-FC5B-1AF8-9B29-8FAE76F98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9366-25E1-4D66-8E8B-A2ABB6AC1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D867-1726-6C34-7D65-93733DBAF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7ED29-C42F-A1D6-3367-C71AE3D22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5ECB0C-3118-DD41-B210-624A065FF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C84C5D-DA39-9046-EF53-9C13F27993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EC5FA6-A52C-31A4-2008-E3AD21B05D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2D963F-84D4-9D10-1180-94AEF80F4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8B91-095F-4EE6-BDDF-DAFFEAA5118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B9E8B8-B561-A468-AD5E-05C98672E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E5DFBB-A95A-7076-0229-60A6A3466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9366-25E1-4D66-8E8B-A2ABB6AC1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6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D0C47-D74F-52F3-9B01-50A42985D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262368-BAF7-301F-11A8-E7B2BEBA0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8B91-095F-4EE6-BDDF-DAFFEAA5118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ECBF9-0714-30CF-4DB3-862CC593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9944E-9254-39BF-1F8D-47F38D655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9366-25E1-4D66-8E8B-A2ABB6AC1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82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D815FD-1F34-9346-D576-7EDC17650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8B91-095F-4EE6-BDDF-DAFFEAA5118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88BA9F-7D1D-92F3-7105-38B629CFA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6ACD8-2569-F475-7118-BDCEDEC2D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9366-25E1-4D66-8E8B-A2ABB6AC1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9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93E1E-FA6E-A4A4-FEC0-0B2B75729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1A8F1-7E50-B56B-7605-69FD9FA4F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35C81E-8B26-5693-59B6-6A1A6736D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4DBDC-3768-2FB9-6520-955C9AE38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8B91-095F-4EE6-BDDF-DAFFEAA5118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991F7-51A2-AB63-FC72-B4D077322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348DB-2DBB-6969-99AD-FCA7EAFD4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9366-25E1-4D66-8E8B-A2ABB6AC1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0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8CD64-535F-1E1D-3434-8509DB963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097E88-CF0A-D050-5B58-E839DBBFEC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666B4E-3175-A8AF-DFA1-2C2C4F18E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9DCF5-9551-BB6D-D1BD-08688354F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8B91-095F-4EE6-BDDF-DAFFEAA5118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C48B6-49E6-45B2-604F-7694DC093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44D0B-C7FA-8660-7C20-109DEFA2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09366-25E1-4D66-8E8B-A2ABB6AC1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0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17F43A-325F-F628-D69D-BA9BD7B85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1E8D2-1A08-5C80-FB64-C256550AA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07169-F505-AD41-0858-3EF7DC3341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08B91-095F-4EE6-BDDF-DAFFEAA5118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0C9F9-D8D9-BA3F-36DC-2F63B7CDE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D258B-D901-519A-0009-7C90F1D27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09366-25E1-4D66-8E8B-A2ABB6AC1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6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eiu.org/Portals/0/pdfs/2018/Weingarten%20Rights%20Alternate%20Version.pdf?ver=2018-02-16-150948-08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F517D-72FF-4DC3-BEC9-5D09B1761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82348"/>
            <a:ext cx="9144000" cy="2167658"/>
          </a:xfrm>
        </p:spPr>
        <p:txBody>
          <a:bodyPr>
            <a:normAutofit/>
          </a:bodyPr>
          <a:lstStyle/>
          <a:p>
            <a:r>
              <a:rPr lang="en-US" b="1" dirty="0">
                <a:latin typeface="Albertus Extra Bold" panose="020E0802040304020204" pitchFamily="34" charset="0"/>
              </a:rPr>
              <a:t>Steward Training </a:t>
            </a:r>
            <a:br>
              <a:rPr lang="en-US" b="1" dirty="0">
                <a:latin typeface="Albertus Extra Bold" panose="020E0802040304020204" pitchFamily="34" charset="0"/>
              </a:rPr>
            </a:br>
            <a:r>
              <a:rPr lang="en-US" b="1" dirty="0">
                <a:latin typeface="Albertus Extra Bold" panose="020E0802040304020204" pitchFamily="34" charset="0"/>
              </a:rPr>
              <a:t>March 2023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D41BF3E-BD54-45A0-9341-18B41DC01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89" y="95802"/>
            <a:ext cx="4808262" cy="210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2EF50A-6350-46B9-AAD7-49806FBA4ED5}"/>
              </a:ext>
            </a:extLst>
          </p:cNvPr>
          <p:cNvSpPr txBox="1"/>
          <p:nvPr/>
        </p:nvSpPr>
        <p:spPr>
          <a:xfrm>
            <a:off x="6227462" y="869374"/>
            <a:ext cx="5964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1"/>
                </a:solidFill>
                <a:latin typeface="Clarendon" panose="02040604040505020204" pitchFamily="18" charset="0"/>
              </a:rPr>
              <a:t>Local 459</a:t>
            </a:r>
          </a:p>
        </p:txBody>
      </p:sp>
    </p:spTree>
    <p:extLst>
      <p:ext uri="{BB962C8B-B14F-4D97-AF65-F5344CB8AC3E}">
        <p14:creationId xmlns:p14="http://schemas.microsoft.com/office/powerpoint/2010/main" val="2637018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A4F4BF-3B3F-9F1C-F21A-E92301371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the “organizing model”?</a:t>
            </a:r>
          </a:p>
        </p:txBody>
      </p:sp>
      <p:pic>
        <p:nvPicPr>
          <p:cNvPr id="1026" name="Picture 2" descr="The Organizing Model: As American as Apple Pie - In These Times">
            <a:extLst>
              <a:ext uri="{FF2B5EF4-FFF2-40B4-BE49-F238E27FC236}">
                <a16:creationId xmlns:a16="http://schemas.microsoft.com/office/drawing/2014/main" id="{5EB49D65-0EA0-026F-DE66-3CF05592ED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151104"/>
            <a:ext cx="6780700" cy="455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72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5A00E-CAF1-DC1C-A9EF-604B67E62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9" y="256381"/>
            <a:ext cx="5157787" cy="823912"/>
          </a:xfrm>
        </p:spPr>
        <p:txBody>
          <a:bodyPr/>
          <a:lstStyle/>
          <a:p>
            <a:r>
              <a:rPr lang="en-US" dirty="0"/>
              <a:t>Service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A64B2-7D5F-5BA7-4651-FB1F4E25F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1418253"/>
            <a:ext cx="4805232" cy="477141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Members’ problems are solved by others (e.g., chief steward or service rep)</a:t>
            </a:r>
          </a:p>
          <a:p>
            <a:r>
              <a:rPr lang="en-US" sz="2400" dirty="0"/>
              <a:t>Members see “the union” as an outside organization</a:t>
            </a:r>
          </a:p>
          <a:p>
            <a:r>
              <a:rPr lang="en-US" sz="2400" dirty="0"/>
              <a:t>Grievances are settled with little input or involvement from members</a:t>
            </a:r>
          </a:p>
          <a:p>
            <a:r>
              <a:rPr lang="en-US" sz="2400" dirty="0"/>
              <a:t>Top-down relationship - Members feel disconnected from vision and strategy</a:t>
            </a:r>
          </a:p>
          <a:p>
            <a:r>
              <a:rPr lang="en-US" sz="2400" dirty="0"/>
              <a:t>The union is “transactional” – a business the provides a service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26379E-ACAF-1401-3386-88FE3126FF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8400" y="256381"/>
            <a:ext cx="4792404" cy="823912"/>
          </a:xfrm>
        </p:spPr>
        <p:txBody>
          <a:bodyPr/>
          <a:lstStyle/>
          <a:p>
            <a:r>
              <a:rPr lang="en-US" dirty="0"/>
              <a:t>Organizing Model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657E4-BD63-7410-71FA-4AA4B664F0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418253"/>
            <a:ext cx="5183188" cy="477141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Members are taught and empowered to solve their problems, especially through collective action</a:t>
            </a:r>
          </a:p>
          <a:p>
            <a:r>
              <a:rPr lang="en-US" sz="2400" dirty="0"/>
              <a:t>Members see themselves and their coworkers as the union</a:t>
            </a:r>
          </a:p>
          <a:p>
            <a:r>
              <a:rPr lang="en-US" sz="2400" dirty="0"/>
              <a:t>Members are encouraged to participate in grievances in concrete ways</a:t>
            </a:r>
          </a:p>
          <a:p>
            <a:r>
              <a:rPr lang="en-US" sz="2400" dirty="0"/>
              <a:t>Grassroots solidarity - Members feel their voices and actions play an important part in their union</a:t>
            </a:r>
          </a:p>
          <a:p>
            <a:r>
              <a:rPr lang="en-US" sz="2400" dirty="0"/>
              <a:t>The union is “transformational” – together we are changing our workplace and world for the better</a:t>
            </a:r>
          </a:p>
        </p:txBody>
      </p:sp>
    </p:spTree>
    <p:extLst>
      <p:ext uri="{BB962C8B-B14F-4D97-AF65-F5344CB8AC3E}">
        <p14:creationId xmlns:p14="http://schemas.microsoft.com/office/powerpoint/2010/main" val="1027460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18678F-DD3D-5F63-3935-A7DDBF317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Organizing Around Issues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3CD5D-8AD9-C5DB-7CE2-6D8BAE2BC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/>
              <a:t>Not every issue is good for organizing, but we need to capitalize on the ones that are.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2000" dirty="0"/>
              <a:t>3 key questions need to be asked before developing a plan:</a:t>
            </a:r>
          </a:p>
          <a:p>
            <a:pPr marL="0" indent="0">
              <a:buNone/>
            </a:pPr>
            <a:endParaRPr lang="en-US" sz="2000" dirty="0"/>
          </a:p>
          <a:p>
            <a:pPr marL="514350" indent="-514350">
              <a:buAutoNum type="arabicPeriod"/>
            </a:pPr>
            <a:r>
              <a:rPr lang="en-US" sz="2000" dirty="0"/>
              <a:t>Is the issue </a:t>
            </a:r>
            <a:r>
              <a:rPr lang="en-US" sz="2000" b="1" dirty="0"/>
              <a:t>widely felt</a:t>
            </a:r>
            <a:r>
              <a:rPr lang="en-US" sz="2000" dirty="0"/>
              <a:t>?</a:t>
            </a:r>
          </a:p>
          <a:p>
            <a:pPr marL="514350" indent="-514350">
              <a:buAutoNum type="arabicPeriod"/>
            </a:pPr>
            <a:r>
              <a:rPr lang="en-US" sz="2000" dirty="0"/>
              <a:t>Is the issue </a:t>
            </a:r>
            <a:r>
              <a:rPr lang="en-US" sz="2000" b="1" dirty="0"/>
              <a:t>deeply felt</a:t>
            </a:r>
            <a:r>
              <a:rPr lang="en-US" sz="2000" dirty="0"/>
              <a:t>?</a:t>
            </a:r>
          </a:p>
          <a:p>
            <a:pPr marL="514350" indent="-514350">
              <a:buAutoNum type="arabicPeriod"/>
            </a:pPr>
            <a:r>
              <a:rPr lang="en-US" sz="2000" dirty="0"/>
              <a:t>Is the issue </a:t>
            </a:r>
            <a:r>
              <a:rPr lang="en-US" sz="2000" b="1" dirty="0"/>
              <a:t>winnable</a:t>
            </a:r>
            <a:r>
              <a:rPr lang="en-US" sz="2000" dirty="0"/>
              <a:t>?</a:t>
            </a:r>
          </a:p>
        </p:txBody>
      </p:sp>
      <p:pic>
        <p:nvPicPr>
          <p:cNvPr id="7" name="Picture 6" descr="A group of people holding signs&#10;&#10;Description automatically generated with medium confidence">
            <a:extLst>
              <a:ext uri="{FF2B5EF4-FFF2-40B4-BE49-F238E27FC236}">
                <a16:creationId xmlns:a16="http://schemas.microsoft.com/office/drawing/2014/main" id="{8D08CBD8-17EF-ECA1-2050-04DDD82FD6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7" r="-1" b="755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70227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00F2F3-499B-B0D6-D42F-6DE9459BE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800" y="448721"/>
            <a:ext cx="4713997" cy="1225650"/>
          </a:xfrm>
        </p:spPr>
        <p:txBody>
          <a:bodyPr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Breakout Groups</a:t>
            </a:r>
          </a:p>
        </p:txBody>
      </p:sp>
      <p:pic>
        <p:nvPicPr>
          <p:cNvPr id="7" name="Graphic 6" descr="Group Brainstorm">
            <a:extLst>
              <a:ext uri="{FF2B5EF4-FFF2-40B4-BE49-F238E27FC236}">
                <a16:creationId xmlns:a16="http://schemas.microsoft.com/office/drawing/2014/main" id="{6BBFA9AD-C397-C976-06CA-C4E2F025B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346" y="595726"/>
            <a:ext cx="5666547" cy="566654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7800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550A8-0C6F-DB57-25F4-91F2F337F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7800" y="1909192"/>
            <a:ext cx="4713997" cy="364771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Everyone will be assigned to a random group</a:t>
            </a:r>
          </a:p>
          <a:p>
            <a:r>
              <a:rPr lang="en-US" sz="1800" dirty="0">
                <a:solidFill>
                  <a:schemeClr val="bg1"/>
                </a:solidFill>
              </a:rPr>
              <a:t>In your group: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Choose one person’s workplace to focus on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Develop a plan to strengthen the foundations of the union and empower members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What will the first steps be? The next steps? How will you know if the plan is working?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Choose one person to report back your group’s plan </a:t>
            </a:r>
          </a:p>
          <a:p>
            <a:pPr marL="0" indent="0">
              <a:buNone/>
            </a:pPr>
            <a:endParaRPr lang="en-US" sz="17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7800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381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2EB9B6-7117-D648-F218-1DB97193E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Introduce Yourself in the Chat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85D87F-8FEB-13BA-A60D-BF3F2ABE8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US" sz="2200" dirty="0"/>
          </a:p>
          <a:p>
            <a:pPr algn="l"/>
            <a:r>
              <a:rPr lang="en-US" sz="2200" b="1" dirty="0"/>
              <a:t>In the chat box, please put:</a:t>
            </a:r>
          </a:p>
          <a:p>
            <a:pPr marL="228600" algn="l"/>
            <a:r>
              <a:rPr lang="en-US" sz="4000" dirty="0"/>
              <a:t>1. Your name</a:t>
            </a:r>
          </a:p>
          <a:p>
            <a:pPr marL="228600" algn="l"/>
            <a:r>
              <a:rPr lang="en-US" sz="4000" dirty="0"/>
              <a:t>2. Your workplace</a:t>
            </a:r>
          </a:p>
          <a:p>
            <a:pPr marL="228600" algn="l"/>
            <a:r>
              <a:rPr lang="en-US" sz="4000" dirty="0"/>
              <a:t>3. Are you currently a steward? Or are you here to learn more?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72600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0B3310-C9A3-DE7A-C933-C2F6C4A82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48F9E-4B55-5F91-946D-2B05D74C4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600" dirty="0"/>
              <a:t>State of the Union Address by President Sharon Taylor</a:t>
            </a:r>
          </a:p>
          <a:p>
            <a:pPr marL="514350" indent="-514350">
              <a:buAutoNum type="arabicPeriod"/>
            </a:pPr>
            <a:r>
              <a:rPr lang="en-US" sz="2600" dirty="0"/>
              <a:t>Group Discussion: Why do people choose to be stewards?</a:t>
            </a:r>
          </a:p>
          <a:p>
            <a:pPr marL="514350" indent="-514350">
              <a:buAutoNum type="arabicPeriod"/>
            </a:pPr>
            <a:r>
              <a:rPr lang="en-US" sz="2600" dirty="0"/>
              <a:t>The Equality Rule (Lance </a:t>
            </a:r>
            <a:r>
              <a:rPr lang="en-US" sz="2600" dirty="0" err="1"/>
              <a:t>Rhines</a:t>
            </a:r>
            <a:r>
              <a:rPr lang="en-US" sz="2600" dirty="0"/>
              <a:t>)</a:t>
            </a:r>
          </a:p>
          <a:p>
            <a:pPr marL="514350" indent="-514350">
              <a:buAutoNum type="arabicPeriod"/>
            </a:pPr>
            <a:r>
              <a:rPr lang="en-US" sz="2600" dirty="0"/>
              <a:t>Weingarten Rights (Kerry Miller, Kristen Silvers)</a:t>
            </a:r>
          </a:p>
          <a:p>
            <a:pPr marL="514350" indent="-514350">
              <a:buAutoNum type="arabicPeriod"/>
            </a:pPr>
            <a:r>
              <a:rPr lang="en-US" sz="2600" dirty="0"/>
              <a:t>The Organizing Model (presentation &amp; breakout groups)</a:t>
            </a:r>
          </a:p>
        </p:txBody>
      </p:sp>
    </p:spTree>
    <p:extLst>
      <p:ext uri="{BB962C8B-B14F-4D97-AF65-F5344CB8AC3E}">
        <p14:creationId xmlns:p14="http://schemas.microsoft.com/office/powerpoint/2010/main" val="1973943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ne in a crowd">
            <a:extLst>
              <a:ext uri="{FF2B5EF4-FFF2-40B4-BE49-F238E27FC236}">
                <a16:creationId xmlns:a16="http://schemas.microsoft.com/office/drawing/2014/main" id="{EE7438EC-A0D8-32C6-C3FC-C6203DF079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95" r="4705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8663357-1843-42BB-BC09-EACA8E00E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rgbClr val="7C5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84904C-C2A9-067E-BA74-4577D90B3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640081"/>
            <a:ext cx="3395130" cy="52553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Group Discussion: Why Do People Choose to be Stewards?</a:t>
            </a:r>
          </a:p>
        </p:txBody>
      </p:sp>
    </p:spTree>
    <p:extLst>
      <p:ext uri="{BB962C8B-B14F-4D97-AF65-F5344CB8AC3E}">
        <p14:creationId xmlns:p14="http://schemas.microsoft.com/office/powerpoint/2010/main" val="2293851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Question mark on green pastel background">
            <a:extLst>
              <a:ext uri="{FF2B5EF4-FFF2-40B4-BE49-F238E27FC236}">
                <a16:creationId xmlns:a16="http://schemas.microsoft.com/office/drawing/2014/main" id="{83B36F15-1776-0CC2-3826-97F03F1FBC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08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CE30C6C-B49A-D526-779D-FB79C0924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4816" y="1082351"/>
            <a:ext cx="5008982" cy="5094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Question for those who are already a steward . . 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Did you have any fears or reservations about becoming a steward? If so, what made you decide to do it anyway?</a:t>
            </a:r>
          </a:p>
        </p:txBody>
      </p:sp>
    </p:spTree>
    <p:extLst>
      <p:ext uri="{BB962C8B-B14F-4D97-AF65-F5344CB8AC3E}">
        <p14:creationId xmlns:p14="http://schemas.microsoft.com/office/powerpoint/2010/main" val="2170092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37F54-8EF8-E7CB-FBDC-B66E9ACB5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600"/>
              <a:t>The Equality Rule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2CF18-ADDD-5A83-0D6F-04606125A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en-US" sz="1900" dirty="0">
                <a:latin typeface="Open Sans" panose="020B0606030504020204" pitchFamily="34" charset="0"/>
              </a:rPr>
              <a:t>U</a:t>
            </a:r>
            <a:r>
              <a:rPr lang="en-US" sz="1900" b="0" i="0" dirty="0">
                <a:effectLst/>
                <a:latin typeface="Open Sans" panose="020B0606030504020204" pitchFamily="34" charset="0"/>
              </a:rPr>
              <a:t>nion </a:t>
            </a:r>
            <a:r>
              <a:rPr lang="en-US" sz="1900" b="0" i="0" u="sng" dirty="0">
                <a:effectLst/>
                <a:latin typeface="Open Sans" panose="020B0606030504020204" pitchFamily="34" charset="0"/>
              </a:rPr>
              <a:t>stewards are equal to management </a:t>
            </a:r>
            <a:r>
              <a:rPr lang="en-US" sz="1900" b="0" i="0" dirty="0">
                <a:effectLst/>
                <a:latin typeface="Open Sans" panose="020B0606030504020204" pitchFamily="34" charset="0"/>
              </a:rPr>
              <a:t>when they are acting in their </a:t>
            </a:r>
            <a:r>
              <a:rPr lang="en-US" sz="1900" b="0" i="0" u="sng" dirty="0">
                <a:effectLst/>
                <a:latin typeface="Open Sans" panose="020B0606030504020204" pitchFamily="34" charset="0"/>
              </a:rPr>
              <a:t>representational capacity</a:t>
            </a:r>
          </a:p>
          <a:p>
            <a:pPr marL="0" indent="0">
              <a:buNone/>
            </a:pPr>
            <a:endParaRPr lang="en-US" sz="1900" b="0" i="0" u="sng" dirty="0">
              <a:effectLst/>
              <a:latin typeface="Open Sans" panose="020B0606030504020204" pitchFamily="34" charset="0"/>
            </a:endParaRPr>
          </a:p>
          <a:p>
            <a:r>
              <a:rPr lang="en-US" sz="1900" b="0" i="0" dirty="0">
                <a:effectLst/>
                <a:latin typeface="Open Sans" panose="020B0606030504020204" pitchFamily="34" charset="0"/>
              </a:rPr>
              <a:t>“Representational capacity” = when a union steward argues a contract matter, attempts to resolve a problem, investigates a complaint, request information, presents a grievance, disputes a decision affecting the bargaining unit, or leads a union protest.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77568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CAF5B-4ADA-FDB1-37F8-D32B0AE68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/>
              <a:t>Weingarten Rights</a:t>
            </a:r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9F4D-9114-D884-77AF-3472E072D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200"/>
              <a:t>An employee has the right to have a shop steward present when the employee “reasonably believes” s/he is going through – or is about to go through – an investigatory interview. These are called Weingarten Rights. The results of the investigatory interview may be used to issue discipline against the employee. </a:t>
            </a:r>
            <a:r>
              <a:rPr lang="en-US" sz="2200" u="sng"/>
              <a:t>The employee must request </a:t>
            </a:r>
            <a:r>
              <a:rPr lang="en-US" sz="2200"/>
              <a:t>that his/her shop steward be present.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7DD99E0-28A0-A659-3F8A-E4DB73479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80" y="194310"/>
            <a:ext cx="5269992" cy="658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0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CAF5B-4ADA-FDB1-37F8-D32B0AE68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/>
              <a:t>Weingarten Rights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9F4D-9114-D884-77AF-3472E072D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400" dirty="0"/>
              <a:t>When a steward is called to the investigatory meeting, they . . .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must be allowed to take the employee aside for a pre-interview conference.</a:t>
            </a:r>
          </a:p>
          <a:p>
            <a:r>
              <a:rPr lang="en-US" sz="1400" dirty="0"/>
              <a:t>has the right to speak during the interview; however, does not have the right to bargain over the purpose of the meeting.</a:t>
            </a:r>
          </a:p>
          <a:p>
            <a:r>
              <a:rPr lang="en-US" sz="1400" dirty="0"/>
              <a:t>may ask for clarification of a question.</a:t>
            </a:r>
          </a:p>
          <a:p>
            <a:r>
              <a:rPr lang="en-US" sz="1400" dirty="0"/>
              <a:t>may counsel the employee on how to answer a question.</a:t>
            </a:r>
          </a:p>
          <a:p>
            <a:r>
              <a:rPr lang="en-US" sz="1400" dirty="0"/>
              <a:t>may provide supplementary information to the supervisor.</a:t>
            </a:r>
          </a:p>
          <a:p>
            <a:r>
              <a:rPr lang="en-US" sz="1400" dirty="0"/>
              <a:t>may call for a caucus to speak with the employee in private, outside of the room.</a:t>
            </a:r>
          </a:p>
        </p:txBody>
      </p:sp>
      <p:pic>
        <p:nvPicPr>
          <p:cNvPr id="5" name="Picture 4" descr="A collage of a person and a cat&#10;&#10;Description automatically generated with medium confidence">
            <a:extLst>
              <a:ext uri="{FF2B5EF4-FFF2-40B4-BE49-F238E27FC236}">
                <a16:creationId xmlns:a16="http://schemas.microsoft.com/office/drawing/2014/main" id="{CC21C3D8-1427-DE0F-3796-FBB9D15B7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1893665"/>
            <a:ext cx="5458968" cy="307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36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CAF5B-4ADA-FDB1-37F8-D32B0AE68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Weingarten Rights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29F4D-9114-D884-77AF-3472E072D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For an overview, see this </a:t>
            </a:r>
            <a:r>
              <a:rPr lang="en-US" dirty="0">
                <a:hlinkClick r:id="rId2"/>
              </a:rPr>
              <a:t>OPEIU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65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437317-860f-45b7-bc9c-fab6e7989d4e" xsi:nil="true"/>
    <lcf76f155ced4ddcb4097134ff3c332f xmlns="07a5e0b5-624b-4d2e-900e-2e7f7838d30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07D0A08008274CABB9F3A2566A9598" ma:contentTypeVersion="15" ma:contentTypeDescription="Create a new document." ma:contentTypeScope="" ma:versionID="c2ff7f7fc7a8d214f2ef7a75f1f0ca76">
  <xsd:schema xmlns:xsd="http://www.w3.org/2001/XMLSchema" xmlns:xs="http://www.w3.org/2001/XMLSchema" xmlns:p="http://schemas.microsoft.com/office/2006/metadata/properties" xmlns:ns2="07a5e0b5-624b-4d2e-900e-2e7f7838d30b" xmlns:ns3="58437317-860f-45b7-bc9c-fab6e7989d4e" targetNamespace="http://schemas.microsoft.com/office/2006/metadata/properties" ma:root="true" ma:fieldsID="5e6d555d08205fc4399b10fc444fa13e" ns2:_="" ns3:_="">
    <xsd:import namespace="07a5e0b5-624b-4d2e-900e-2e7f7838d30b"/>
    <xsd:import namespace="58437317-860f-45b7-bc9c-fab6e7989d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a5e0b5-624b-4d2e-900e-2e7f7838d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f5e2694-fa87-4e0d-9875-96320200ca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437317-860f-45b7-bc9c-fab6e7989d4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c02b596-92d0-46d5-ad2f-71a24bb65c79}" ma:internalName="TaxCatchAll" ma:showField="CatchAllData" ma:web="58437317-860f-45b7-bc9c-fab6e7989d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874E21-7C39-4C23-A8AF-40391E5E75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505307-0F88-49B0-8A42-C70A5DAE3F7D}">
  <ds:schemaRefs>
    <ds:schemaRef ds:uri="http://schemas.microsoft.com/office/2006/metadata/properties"/>
    <ds:schemaRef ds:uri="http://schemas.microsoft.com/office/infopath/2007/PartnerControls"/>
    <ds:schemaRef ds:uri="58437317-860f-45b7-bc9c-fab6e7989d4e"/>
    <ds:schemaRef ds:uri="07a5e0b5-624b-4d2e-900e-2e7f7838d30b"/>
  </ds:schemaRefs>
</ds:datastoreItem>
</file>

<file path=customXml/itemProps3.xml><?xml version="1.0" encoding="utf-8"?>
<ds:datastoreItem xmlns:ds="http://schemas.openxmlformats.org/officeDocument/2006/customXml" ds:itemID="{B53A4609-D033-4C1A-848F-27BA8A6D23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a5e0b5-624b-4d2e-900e-2e7f7838d30b"/>
    <ds:schemaRef ds:uri="58437317-860f-45b7-bc9c-fab6e7989d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634</Words>
  <Application>Microsoft Office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Albertus Extra Bold</vt:lpstr>
      <vt:lpstr>Arial</vt:lpstr>
      <vt:lpstr>Calibri</vt:lpstr>
      <vt:lpstr>Calibri Light</vt:lpstr>
      <vt:lpstr>Clarendon</vt:lpstr>
      <vt:lpstr>Open Sans</vt:lpstr>
      <vt:lpstr>Office Theme</vt:lpstr>
      <vt:lpstr>Steward Training  March 2023</vt:lpstr>
      <vt:lpstr>Introduce Yourself in the Chat</vt:lpstr>
      <vt:lpstr>Agenda</vt:lpstr>
      <vt:lpstr>Group Discussion: Why Do People Choose to be Stewards?</vt:lpstr>
      <vt:lpstr>PowerPoint Presentation</vt:lpstr>
      <vt:lpstr>The Equality Rule</vt:lpstr>
      <vt:lpstr>Weingarten Rights</vt:lpstr>
      <vt:lpstr>Weingarten Rights</vt:lpstr>
      <vt:lpstr>Weingarten Rights</vt:lpstr>
      <vt:lpstr>What is the “organizing model”?</vt:lpstr>
      <vt:lpstr>PowerPoint Presentation</vt:lpstr>
      <vt:lpstr>Organizing Around Issues</vt:lpstr>
      <vt:lpstr>Breakout Groups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Steward Training  May 2022</dc:title>
  <dc:creator>Benjamin Curl</dc:creator>
  <cp:lastModifiedBy>Ronda Ackerson</cp:lastModifiedBy>
  <cp:revision>2</cp:revision>
  <dcterms:created xsi:type="dcterms:W3CDTF">2023-03-08T20:53:25Z</dcterms:created>
  <dcterms:modified xsi:type="dcterms:W3CDTF">2023-03-10T18:20:14Z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0x0101000B07D0A08008274CABB9F3A2566A9598</vt:lpwstr>
  </property>
</Properties>
</file>